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74" r:id="rId3"/>
    <p:sldId id="324" r:id="rId4"/>
    <p:sldId id="309" r:id="rId5"/>
    <p:sldId id="319" r:id="rId6"/>
    <p:sldId id="325" r:id="rId7"/>
    <p:sldId id="321" r:id="rId8"/>
    <p:sldId id="322" r:id="rId9"/>
    <p:sldId id="326" r:id="rId10"/>
    <p:sldId id="323" r:id="rId11"/>
    <p:sldId id="327" r:id="rId12"/>
    <p:sldId id="293" r:id="rId13"/>
    <p:sldId id="314" r:id="rId14"/>
    <p:sldId id="315" r:id="rId15"/>
    <p:sldId id="316" r:id="rId16"/>
    <p:sldId id="317" r:id="rId17"/>
    <p:sldId id="318" r:id="rId18"/>
    <p:sldId id="320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62" autoAdjust="0"/>
    <p:restoredTop sz="94270" autoAdjust="0"/>
  </p:normalViewPr>
  <p:slideViewPr>
    <p:cSldViewPr snapToGrid="0">
      <p:cViewPr>
        <p:scale>
          <a:sx n="80" d="100"/>
          <a:sy n="80" d="100"/>
        </p:scale>
        <p:origin x="-2004" y="-8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2022/3/8 Tuesday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56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42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2022/3/8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2022/3/8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6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2022/3/8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4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2022/3/8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9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2022/3/8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5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2022/3/8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88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2022/3/8 Tuesday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41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2022/3/8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23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2022/3/8 Tuesday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99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2022/3/8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7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2022/3/8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2022/3/8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5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3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5.png"/><Relationship Id="rId7" Type="http://schemas.openxmlformats.org/officeDocument/2006/relationships/image" Target="../media/image28.png"/><Relationship Id="rId12" Type="http://schemas.openxmlformats.org/officeDocument/2006/relationships/image" Target="../media/image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9.png"/><Relationship Id="rId5" Type="http://schemas.openxmlformats.org/officeDocument/2006/relationships/image" Target="../media/image25.png"/><Relationship Id="rId10" Type="http://schemas.openxmlformats.org/officeDocument/2006/relationships/image" Target="../media/image38.png"/><Relationship Id="rId4" Type="http://schemas.openxmlformats.org/officeDocument/2006/relationships/image" Target="../media/image26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image" Target="../media/image48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0" y="1448134"/>
            <a:ext cx="123907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LOREN: Logic-Regularized Reasoning for Interpretable Fact Verification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DE2F1C98-2A15-41DE-9447-2030446CA614}"/>
              </a:ext>
            </a:extLst>
          </p:cNvPr>
          <p:cNvSpPr/>
          <p:nvPr/>
        </p:nvSpPr>
        <p:spPr>
          <a:xfrm>
            <a:off x="980302" y="5062565"/>
            <a:ext cx="106149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AAAI 2022</a:t>
            </a:r>
          </a:p>
          <a:p>
            <a:pPr algn="ctr"/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Code</a:t>
            </a: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:   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https</a:t>
            </a: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://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github.com/jiangjiechen/LOREN.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7F7CA746-309B-0C48-AE11-59E55F13B66D}"/>
              </a:ext>
            </a:extLst>
          </p:cNvPr>
          <p:cNvSpPr txBox="1"/>
          <p:nvPr/>
        </p:nvSpPr>
        <p:spPr>
          <a:xfrm>
            <a:off x="10280543" y="6012869"/>
            <a:ext cx="1576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Zhuomin</a:t>
            </a:r>
            <a:r>
              <a:rPr lang="en-US" altLang="zh-CN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Chen</a:t>
            </a:r>
          </a:p>
          <a:p>
            <a:r>
              <a:rPr lang="en-US" altLang="zh-CN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2022.03.06</a:t>
            </a:r>
            <a:endParaRPr lang="zh-CN" altLang="en-US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4403" y="2823260"/>
            <a:ext cx="10423193" cy="153888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Jiangjie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Chen, </a:t>
            </a: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Qiaoben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zh-CN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Changzhi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Sun, </a:t>
            </a: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Xinbo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Zhang,</a:t>
            </a:r>
            <a:endParaRPr lang="en-US" altLang="zh-CN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Jiaze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Chen, </a:t>
            </a: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Hao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Zhou, </a:t>
            </a: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Yanghua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Xiao, 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Lei Li</a:t>
            </a:r>
            <a:endParaRPr lang="en-US" altLang="zh-CN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Shanghai Key Laboratory of Data Science, School of Computer Science, </a:t>
            </a:r>
            <a:r>
              <a:rPr lang="en-US" altLang="zh-CN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Fudan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University</a:t>
            </a:r>
          </a:p>
          <a:p>
            <a:pPr algn="ctr"/>
            <a:r>
              <a:rPr lang="en-US" altLang="zh-CN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ByteDance</a:t>
            </a:r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AI Lab </a:t>
            </a:r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University 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 California, Santa Barbara</a:t>
            </a:r>
          </a:p>
          <a:p>
            <a:pPr algn="ctr"/>
            <a:r>
              <a:rPr lang="en-US" altLang="zh-CN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Fudan-Aishu</a:t>
            </a:r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Cognitive Intelligence Joint Research Center</a:t>
            </a:r>
          </a:p>
        </p:txBody>
      </p:sp>
    </p:spTree>
    <p:extLst>
      <p:ext uri="{BB962C8B-B14F-4D97-AF65-F5344CB8AC3E}">
        <p14:creationId xmlns:p14="http://schemas.microsoft.com/office/powerpoint/2010/main" val="152983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73781" y="754006"/>
            <a:ext cx="2720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Veracity Prediction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993" y="4703040"/>
            <a:ext cx="5845432" cy="1092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48" y="1435965"/>
            <a:ext cx="5211762" cy="376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967" y="1623518"/>
            <a:ext cx="55435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5770896" y="2267259"/>
            <a:ext cx="5068281" cy="741838"/>
            <a:chOff x="5770896" y="2267259"/>
            <a:chExt cx="5068281" cy="741838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0896" y="2267259"/>
              <a:ext cx="1266825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8227" y="2267259"/>
              <a:ext cx="3790950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9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3993" y="2637622"/>
              <a:ext cx="2295525" cy="371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组合 1"/>
          <p:cNvGrpSpPr/>
          <p:nvPr/>
        </p:nvGrpSpPr>
        <p:grpSpPr>
          <a:xfrm>
            <a:off x="5792421" y="3219450"/>
            <a:ext cx="4181475" cy="419100"/>
            <a:chOff x="5792421" y="3219450"/>
            <a:chExt cx="4181475" cy="419100"/>
          </a:xfrm>
        </p:grpSpPr>
        <p:pic>
          <p:nvPicPr>
            <p:cNvPr id="8200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2421" y="3219450"/>
              <a:ext cx="3714750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01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7171" y="3252788"/>
              <a:ext cx="466725" cy="352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组合 4"/>
          <p:cNvGrpSpPr/>
          <p:nvPr/>
        </p:nvGrpSpPr>
        <p:grpSpPr>
          <a:xfrm>
            <a:off x="5792421" y="3833646"/>
            <a:ext cx="6051657" cy="707886"/>
            <a:chOff x="5792421" y="3833646"/>
            <a:chExt cx="6051657" cy="707886"/>
          </a:xfrm>
        </p:grpSpPr>
        <p:sp>
          <p:nvSpPr>
            <p:cNvPr id="4" name="TextBox 3"/>
            <p:cNvSpPr txBox="1"/>
            <p:nvPr/>
          </p:nvSpPr>
          <p:spPr>
            <a:xfrm>
              <a:off x="5792421" y="3833646"/>
              <a:ext cx="605165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Times New Roman" pitchFamily="18" charset="0"/>
                  <a:cs typeface="Times New Roman" pitchFamily="18" charset="0"/>
                </a:rPr>
                <a:t>encode the claim and concatenated evidence sentences </a:t>
              </a:r>
              <a:r>
                <a:rPr lang="en-US" altLang="zh-CN" sz="2000" dirty="0" smtClean="0">
                  <a:latin typeface="Times New Roman" pitchFamily="18" charset="0"/>
                  <a:cs typeface="Times New Roman" pitchFamily="18" charset="0"/>
                </a:rPr>
                <a:t>as</a:t>
              </a:r>
            </a:p>
            <a:p>
              <a:r>
                <a:rPr lang="en-US" altLang="zh-CN" sz="2000" dirty="0">
                  <a:latin typeface="Times New Roman" pitchFamily="18" charset="0"/>
                  <a:cs typeface="Times New Roman" pitchFamily="18" charset="0"/>
                </a:rPr>
                <a:t>                             into  global vector</a:t>
              </a:r>
              <a:endParaRPr lang="zh-CN" alt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202" name="Picture 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0486" y="4187589"/>
              <a:ext cx="1762125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03" name="Picture 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7406" y="4187589"/>
              <a:ext cx="135255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2270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73781" y="754006"/>
            <a:ext cx="2720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Veracity Prediction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48" y="1473437"/>
            <a:ext cx="5211762" cy="376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091" y="1577192"/>
            <a:ext cx="616267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121" y="3357006"/>
            <a:ext cx="608647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203" y="4531289"/>
            <a:ext cx="4144200" cy="86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203" y="5446240"/>
            <a:ext cx="4712329" cy="38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203" y="5966480"/>
            <a:ext cx="4746995" cy="40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51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8792" y="776220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Experiments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306" y="1941926"/>
            <a:ext cx="5676930" cy="239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30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961653"/>
            <a:ext cx="6229350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18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73" y="1504949"/>
            <a:ext cx="6744199" cy="4230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977" y="5947260"/>
            <a:ext cx="5370635" cy="45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536" y="1910381"/>
            <a:ext cx="7887401" cy="3172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35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376" y="1543297"/>
            <a:ext cx="7889147" cy="4501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29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642" y="1562099"/>
            <a:ext cx="7575122" cy="4568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13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6" y="3975265"/>
            <a:ext cx="530542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96" y="1119559"/>
            <a:ext cx="5324475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6" y="1119559"/>
            <a:ext cx="526732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96" y="5271097"/>
            <a:ext cx="53911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808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7993" y="724473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Introduction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14" y="1380696"/>
            <a:ext cx="5564631" cy="52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89465" y="101136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罪魁祸首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75745" y="1603169"/>
            <a:ext cx="51894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Current methods are limited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interpretability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they usually only give an overall verdict.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75745" y="2956956"/>
            <a:ext cx="56170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It is challenging to </a:t>
            </a: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learn interpretable models that not only predict but also explain its rationale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, since there is a lack of truthfulness labels on the phrase level. 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4750130" y="6068291"/>
            <a:ext cx="108065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70016" y="6329548"/>
            <a:ext cx="5260768" cy="2375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70016" y="6592376"/>
            <a:ext cx="36694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98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37" y="1087077"/>
            <a:ext cx="5862826" cy="424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98353" y="1342166"/>
            <a:ext cx="2601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Claim Verification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9892" y="5299753"/>
            <a:ext cx="2704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Phrase 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Verification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674" y="2015782"/>
            <a:ext cx="16478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6304674" y="2602434"/>
            <a:ext cx="2314575" cy="228600"/>
            <a:chOff x="6008358" y="2305297"/>
            <a:chExt cx="2314575" cy="2286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358" y="2305297"/>
              <a:ext cx="885825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4183" y="2310059"/>
              <a:ext cx="142875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组合 9"/>
          <p:cNvGrpSpPr/>
          <p:nvPr/>
        </p:nvGrpSpPr>
        <p:grpSpPr>
          <a:xfrm>
            <a:off x="6198353" y="3084213"/>
            <a:ext cx="4646944" cy="369332"/>
            <a:chOff x="5902037" y="2787076"/>
            <a:chExt cx="4646944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5902037" y="2787076"/>
              <a:ext cx="38651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Times New Roman" pitchFamily="18" charset="0"/>
                  <a:cs typeface="Times New Roman" pitchFamily="18" charset="0"/>
                </a:rPr>
                <a:t>Goal</a:t>
              </a:r>
              <a:r>
                <a:rPr lang="en-US" altLang="zh-CN" dirty="0">
                  <a:latin typeface="Times New Roman" pitchFamily="18" charset="0"/>
                  <a:cs typeface="Times New Roman" pitchFamily="18" charset="0"/>
                </a:rPr>
                <a:t>: model the probability distribution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2681" y="2828867"/>
              <a:ext cx="8763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382" y="3486202"/>
            <a:ext cx="2105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98353" y="3890412"/>
            <a:ext cx="6006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supported (SUP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), refuted (REF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), not-enough-information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(NEI)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97762" y="5777106"/>
            <a:ext cx="9610725" cy="276225"/>
            <a:chOff x="297762" y="5334315"/>
            <a:chExt cx="9610725" cy="276225"/>
          </a:xfrm>
        </p:grpSpPr>
        <p:grpSp>
          <p:nvGrpSpPr>
            <p:cNvPr id="13" name="组合 12"/>
            <p:cNvGrpSpPr/>
            <p:nvPr/>
          </p:nvGrpSpPr>
          <p:grpSpPr>
            <a:xfrm>
              <a:off x="297762" y="5334315"/>
              <a:ext cx="8029575" cy="276225"/>
              <a:chOff x="297762" y="5334315"/>
              <a:chExt cx="8029575" cy="276225"/>
            </a:xfrm>
          </p:grpSpPr>
          <p:pic>
            <p:nvPicPr>
              <p:cNvPr id="2055" name="Picture 7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762" y="5334315"/>
                <a:ext cx="2676525" cy="238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6" name="Picture 8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4287" y="5334315"/>
                <a:ext cx="5353050" cy="276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7337" y="5359921"/>
              <a:ext cx="158115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" name="组合 15"/>
          <p:cNvGrpSpPr/>
          <p:nvPr/>
        </p:nvGrpSpPr>
        <p:grpSpPr>
          <a:xfrm>
            <a:off x="2574716" y="6196011"/>
            <a:ext cx="9256444" cy="262557"/>
            <a:chOff x="2846182" y="5890964"/>
            <a:chExt cx="9256444" cy="262557"/>
          </a:xfrm>
        </p:grpSpPr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6182" y="5905871"/>
              <a:ext cx="173355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5" name="组合 14"/>
            <p:cNvGrpSpPr/>
            <p:nvPr/>
          </p:nvGrpSpPr>
          <p:grpSpPr>
            <a:xfrm>
              <a:off x="4579732" y="5890964"/>
              <a:ext cx="7522894" cy="257175"/>
              <a:chOff x="4579732" y="5890964"/>
              <a:chExt cx="7522894" cy="257175"/>
            </a:xfrm>
          </p:grpSpPr>
          <p:pic>
            <p:nvPicPr>
              <p:cNvPr id="2059" name="Picture 11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9732" y="5920158"/>
                <a:ext cx="5334000" cy="219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60" name="Picture 12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40451" y="5890964"/>
                <a:ext cx="2162175" cy="2571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8" name="椭圆 17"/>
          <p:cNvSpPr/>
          <p:nvPr/>
        </p:nvSpPr>
        <p:spPr>
          <a:xfrm>
            <a:off x="5110739" y="4132505"/>
            <a:ext cx="902524" cy="51558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4526371" y="4787366"/>
            <a:ext cx="1486892" cy="5400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标题 1"/>
          <p:cNvSpPr>
            <a:spLocks noGrp="1"/>
          </p:cNvSpPr>
          <p:nvPr>
            <p:ph type="title"/>
          </p:nvPr>
        </p:nvSpPr>
        <p:spPr>
          <a:xfrm>
            <a:off x="750558" y="562083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2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Methodology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5432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13168" y="754006"/>
            <a:ext cx="2775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Logical Constraints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574" y="1855326"/>
            <a:ext cx="6650474" cy="427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88821" y="1360214"/>
            <a:ext cx="67072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supported (SUP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), refuted (REF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), not-enough-information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(NEI)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4893163" y="2479218"/>
            <a:ext cx="4286992" cy="356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707574" y="2776101"/>
            <a:ext cx="2613100" cy="2375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076238" y="3084860"/>
            <a:ext cx="2624447" cy="118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圆角矩形 15"/>
          <p:cNvSpPr/>
          <p:nvPr/>
        </p:nvSpPr>
        <p:spPr>
          <a:xfrm>
            <a:off x="5403802" y="4141764"/>
            <a:ext cx="439387" cy="35625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30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51911" y="754006"/>
            <a:ext cx="3413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Overview of LOREN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0" y="3687813"/>
            <a:ext cx="4599074" cy="649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42" y="4591422"/>
            <a:ext cx="45243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42" y="5630414"/>
            <a:ext cx="5873359" cy="1227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30" y="1383385"/>
            <a:ext cx="2407350" cy="288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540" y="1350667"/>
            <a:ext cx="5050460" cy="3653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8342" y="2238511"/>
            <a:ext cx="1757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Latent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Model:</a:t>
            </a:r>
            <a:endParaRPr lang="zh-CN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38930" y="1781281"/>
            <a:ext cx="5267325" cy="257175"/>
            <a:chOff x="738930" y="2648055"/>
            <a:chExt cx="5267325" cy="257175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930" y="2648055"/>
              <a:ext cx="3143250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2180" y="2686155"/>
              <a:ext cx="2124075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组合 4"/>
          <p:cNvGrpSpPr/>
          <p:nvPr/>
        </p:nvGrpSpPr>
        <p:grpSpPr>
          <a:xfrm>
            <a:off x="198557" y="2824163"/>
            <a:ext cx="6942983" cy="247650"/>
            <a:chOff x="738930" y="2833688"/>
            <a:chExt cx="6942983" cy="247650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930" y="2833688"/>
              <a:ext cx="2581275" cy="23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8038" y="2833688"/>
              <a:ext cx="4333875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组合 6"/>
          <p:cNvGrpSpPr/>
          <p:nvPr/>
        </p:nvGrpSpPr>
        <p:grpSpPr>
          <a:xfrm>
            <a:off x="188765" y="3307930"/>
            <a:ext cx="2214202" cy="276225"/>
            <a:chOff x="188765" y="3307930"/>
            <a:chExt cx="2214202" cy="276225"/>
          </a:xfrm>
        </p:grpSpPr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765" y="3307930"/>
              <a:ext cx="89535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517" y="3307930"/>
              <a:ext cx="1314450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155" y="4638044"/>
            <a:ext cx="1409390" cy="329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7983" y="4191312"/>
            <a:ext cx="2614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the objective function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341" y="5230305"/>
            <a:ext cx="7228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amortize the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variational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posterior distribution with neural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networks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59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51911" y="754006"/>
            <a:ext cx="3413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Overview of LOREN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54" y="5118801"/>
            <a:ext cx="6491164" cy="53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71" y="5846960"/>
            <a:ext cx="6239018" cy="52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540" y="1277226"/>
            <a:ext cx="5050460" cy="3653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30" y="1383385"/>
            <a:ext cx="2407350" cy="288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组合 22"/>
          <p:cNvGrpSpPr/>
          <p:nvPr/>
        </p:nvGrpSpPr>
        <p:grpSpPr>
          <a:xfrm>
            <a:off x="738930" y="1781281"/>
            <a:ext cx="5267325" cy="257175"/>
            <a:chOff x="738930" y="2648055"/>
            <a:chExt cx="5267325" cy="257175"/>
          </a:xfrm>
        </p:grpSpPr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930" y="2648055"/>
              <a:ext cx="3143250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2180" y="2686155"/>
              <a:ext cx="2124075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" name="TextBox 25"/>
          <p:cNvSpPr txBox="1"/>
          <p:nvPr/>
        </p:nvSpPr>
        <p:spPr>
          <a:xfrm>
            <a:off x="122235" y="2345389"/>
            <a:ext cx="3640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Logical Knowledge Distillation:</a:t>
            </a:r>
            <a:endParaRPr lang="zh-CN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51127" y="2855592"/>
            <a:ext cx="4191000" cy="257175"/>
            <a:chOff x="851127" y="2855592"/>
            <a:chExt cx="4191000" cy="25717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127" y="2855592"/>
              <a:ext cx="2390775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1902" y="2855592"/>
              <a:ext cx="1800225" cy="23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组合 8"/>
          <p:cNvGrpSpPr/>
          <p:nvPr/>
        </p:nvGrpSpPr>
        <p:grpSpPr>
          <a:xfrm>
            <a:off x="852488" y="3286125"/>
            <a:ext cx="5232397" cy="285750"/>
            <a:chOff x="852488" y="3286125"/>
            <a:chExt cx="5232397" cy="285750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488" y="3286125"/>
              <a:ext cx="3495675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1335" y="3309937"/>
              <a:ext cx="1733550" cy="23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832837" y="3728852"/>
            <a:ext cx="56220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The teacher model is constructed by projecting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variational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Distribution                  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into a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subspace, denoted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514" y="4080921"/>
            <a:ext cx="9906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666" y="4066077"/>
            <a:ext cx="1114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58" y="4542644"/>
            <a:ext cx="3096825" cy="22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39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73781" y="754006"/>
            <a:ext cx="3945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Teacher Model Construction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74" y="2272888"/>
            <a:ext cx="53530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60" y="4223039"/>
            <a:ext cx="41529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8774" y="1330037"/>
            <a:ext cx="9450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Given probability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of the claim phrase veracity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 ,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we logically aggregate them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into       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as follows 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971" y="1395640"/>
            <a:ext cx="1809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998" y="1395640"/>
            <a:ext cx="2762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168" y="1809750"/>
            <a:ext cx="5325207" cy="3851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44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73781" y="754006"/>
            <a:ext cx="3373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Building Local Premises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1262" y="2036955"/>
            <a:ext cx="3410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Probing Question Generation</a:t>
            </a:r>
            <a:endParaRPr lang="zh-CN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187" y="1339799"/>
            <a:ext cx="5210299" cy="376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1262" y="1415726"/>
            <a:ext cx="5447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generative </a:t>
            </a:r>
            <a:r>
              <a:rPr lang="en-US" altLang="zh-CN" sz="2000" u="sng" dirty="0">
                <a:latin typeface="Times New Roman" pitchFamily="18" charset="0"/>
                <a:cs typeface="Times New Roman" pitchFamily="18" charset="0"/>
              </a:rPr>
              <a:t>machine reading comprehension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(MRC)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6" y="2668670"/>
            <a:ext cx="46291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86" y="3151815"/>
            <a:ext cx="14954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551336" y="3166103"/>
            <a:ext cx="4361707" cy="256433"/>
            <a:chOff x="551336" y="3166103"/>
            <a:chExt cx="4361707" cy="256433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36" y="3166103"/>
              <a:ext cx="400050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7018" y="3203461"/>
              <a:ext cx="2486025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组合 6"/>
          <p:cNvGrpSpPr/>
          <p:nvPr/>
        </p:nvGrpSpPr>
        <p:grpSpPr>
          <a:xfrm>
            <a:off x="551336" y="3669661"/>
            <a:ext cx="3458235" cy="257175"/>
            <a:chOff x="659664" y="3891767"/>
            <a:chExt cx="3458235" cy="257175"/>
          </a:xfrm>
        </p:grpSpPr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664" y="3920342"/>
              <a:ext cx="1552575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3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1949" y="3891767"/>
              <a:ext cx="1885950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6" y="4181537"/>
            <a:ext cx="30670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51261" y="4811698"/>
            <a:ext cx="32401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Local Premise Construction</a:t>
            </a:r>
            <a:endParaRPr lang="zh-CN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37048" y="5466423"/>
            <a:ext cx="10856955" cy="295275"/>
            <a:chOff x="537048" y="5466423"/>
            <a:chExt cx="10856955" cy="295275"/>
          </a:xfrm>
        </p:grpSpPr>
        <p:pic>
          <p:nvPicPr>
            <p:cNvPr id="6157" name="Picture 1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048" y="5466423"/>
              <a:ext cx="2324100" cy="295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8" name="Picture 1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3574" y="5514048"/>
              <a:ext cx="5267325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9" name="Picture 1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6953" y="5490235"/>
              <a:ext cx="306705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419" y="5227797"/>
            <a:ext cx="6667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直接连接符 9"/>
          <p:cNvCxnSpPr/>
          <p:nvPr/>
        </p:nvCxnSpPr>
        <p:spPr>
          <a:xfrm>
            <a:off x="8326953" y="5761698"/>
            <a:ext cx="30670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537048" y="5891584"/>
            <a:ext cx="3824287" cy="276225"/>
            <a:chOff x="537048" y="5891584"/>
            <a:chExt cx="3824287" cy="276225"/>
          </a:xfrm>
        </p:grpSpPr>
        <p:pic>
          <p:nvPicPr>
            <p:cNvPr id="6161" name="Picture 17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048" y="5891584"/>
              <a:ext cx="733425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62" name="Picture 1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0960" y="5891584"/>
              <a:ext cx="3000375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56" y="6290644"/>
            <a:ext cx="25717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4" name="Picture 2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030" y="6287984"/>
            <a:ext cx="2076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26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73781" y="754006"/>
            <a:ext cx="3373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Building Local Premises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1262" y="2036955"/>
            <a:ext cx="3812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Self-supervised Training of MRC</a:t>
            </a:r>
            <a:endParaRPr lang="zh-CN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187" y="1339799"/>
            <a:ext cx="5210299" cy="376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1262" y="1415726"/>
            <a:ext cx="5447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generative </a:t>
            </a:r>
            <a:r>
              <a:rPr lang="en-US" altLang="zh-CN" sz="2000" u="sng" dirty="0">
                <a:latin typeface="Times New Roman" pitchFamily="18" charset="0"/>
                <a:cs typeface="Times New Roman" pitchFamily="18" charset="0"/>
              </a:rPr>
              <a:t>machine reading comprehension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(MRC)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419" y="5227797"/>
            <a:ext cx="6667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直接连接符 9"/>
          <p:cNvCxnSpPr/>
          <p:nvPr/>
        </p:nvCxnSpPr>
        <p:spPr>
          <a:xfrm>
            <a:off x="8326953" y="5761698"/>
            <a:ext cx="30670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1262" y="2577910"/>
            <a:ext cx="5596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The MRC model takes as input a probing question and</a:t>
            </a: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evidence sentences and outputs answer(s) for the question.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67" y="3488033"/>
            <a:ext cx="4905934" cy="293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99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25083</TotalTime>
  <Words>284</Words>
  <Application>Microsoft Office PowerPoint</Application>
  <PresentationFormat>自定义</PresentationFormat>
  <Paragraphs>47</Paragraphs>
  <Slides>18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主题​​</vt:lpstr>
      <vt:lpstr>PowerPoint 演示文稿</vt:lpstr>
      <vt:lpstr>Introduction</vt:lpstr>
      <vt:lpstr>Methodology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Experiments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微软中国</cp:lastModifiedBy>
  <cp:revision>888</cp:revision>
  <dcterms:created xsi:type="dcterms:W3CDTF">2017-04-22T07:59:29Z</dcterms:created>
  <dcterms:modified xsi:type="dcterms:W3CDTF">2022-03-08T02:31:42Z</dcterms:modified>
</cp:coreProperties>
</file>